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60" r:id="rId3"/>
    <p:sldId id="257" r:id="rId4"/>
    <p:sldId id="262" r:id="rId5"/>
    <p:sldId id="279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80" r:id="rId21"/>
    <p:sldId id="278" r:id="rId22"/>
    <p:sldId id="273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0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2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4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4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2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4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666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FnR_UTLYOls" TargetMode="External"/><Relationship Id="rId3" Type="http://schemas.openxmlformats.org/officeDocument/2006/relationships/image" Target="../media/image31.jpg"/><Relationship Id="rId7" Type="http://schemas.openxmlformats.org/officeDocument/2006/relationships/hyperlink" Target="https://www.vivirdelared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positer.com/" TargetMode="External"/><Relationship Id="rId5" Type="http://schemas.openxmlformats.org/officeDocument/2006/relationships/hyperlink" Target="https://www.youtube.com/watch?v=7PMor8HplQs" TargetMode="External"/><Relationship Id="rId10" Type="http://schemas.openxmlformats.org/officeDocument/2006/relationships/hyperlink" Target="https://ayudawp.com/" TargetMode="External"/><Relationship Id="rId4" Type="http://schemas.openxmlformats.org/officeDocument/2006/relationships/hyperlink" Target="https://www.youtube.com/watch?v=002mGABJLKM" TargetMode="External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keywordseverywhere.com/" TargetMode="External"/><Relationship Id="rId3" Type="http://schemas.openxmlformats.org/officeDocument/2006/relationships/hyperlink" Target="https://answerthepublic.com/" TargetMode="External"/><Relationship Id="rId7" Type="http://schemas.openxmlformats.org/officeDocument/2006/relationships/hyperlink" Target="https://trends.google.es/trends/?geo=ES" TargetMode="External"/><Relationship Id="rId12" Type="http://schemas.openxmlformats.org/officeDocument/2006/relationships/hyperlink" Target="https://github.com/csurfer/rake-nltk" TargetMode="External"/><Relationship Id="rId2" Type="http://schemas.openxmlformats.org/officeDocument/2006/relationships/hyperlink" Target="https://neilpatel.com/es/ubersugg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rferseo.com/keyword-surfer-extension/" TargetMode="External"/><Relationship Id="rId11" Type="http://schemas.openxmlformats.org/officeDocument/2006/relationships/hyperlink" Target="https://www.seolyze.com/en/" TargetMode="External"/><Relationship Id="rId5" Type="http://schemas.openxmlformats.org/officeDocument/2006/relationships/hyperlink" Target="https://cerveza.gratis/" TargetMode="External"/><Relationship Id="rId10" Type="http://schemas.openxmlformats.org/officeDocument/2006/relationships/hyperlink" Target="https://ahrefs.com/" TargetMode="External"/><Relationship Id="rId4" Type="http://schemas.openxmlformats.org/officeDocument/2006/relationships/hyperlink" Target="https://tools.dojo.cc/" TargetMode="External"/><Relationship Id="rId9" Type="http://schemas.openxmlformats.org/officeDocument/2006/relationships/hyperlink" Target="https://www.semru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349AE-DC16-46A9-B3B8-ED0C6BD20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04" b="347"/>
          <a:stretch/>
        </p:blipFill>
        <p:spPr>
          <a:xfrm>
            <a:off x="-2" y="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DA16C6-2AE3-474D-BFEF-5AE21151E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171" y="1790578"/>
            <a:ext cx="11792829" cy="4460752"/>
          </a:xfrm>
        </p:spPr>
        <p:txBody>
          <a:bodyPr anchor="b">
            <a:normAutofit fontScale="90000"/>
          </a:bodyPr>
          <a:lstStyle/>
          <a:p>
            <a:r>
              <a:rPr lang="es-ES" sz="15000" dirty="0" err="1">
                <a:solidFill>
                  <a:schemeClr val="bg1"/>
                </a:solidFill>
                <a:highlight>
                  <a:srgbClr val="008080"/>
                </a:highlight>
              </a:rPr>
              <a:t>Search</a:t>
            </a:r>
            <a:r>
              <a:rPr lang="es-ES" sz="1500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s-ES" sz="15000" dirty="0" err="1">
                <a:solidFill>
                  <a:schemeClr val="bg1"/>
                </a:solidFill>
                <a:highlight>
                  <a:srgbClr val="008080"/>
                </a:highlight>
              </a:rPr>
              <a:t>Engine</a:t>
            </a:r>
            <a:r>
              <a:rPr lang="es-ES" sz="1500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s-ES" sz="15000" dirty="0" err="1">
                <a:solidFill>
                  <a:schemeClr val="bg1"/>
                </a:solidFill>
                <a:highlight>
                  <a:srgbClr val="008080"/>
                </a:highlight>
              </a:rPr>
              <a:t>Optimization</a:t>
            </a:r>
            <a:endParaRPr lang="es-ES" sz="150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96330C-F8BA-4D00-87FF-38ACCA841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0585" y="5872231"/>
            <a:ext cx="4023360" cy="120814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highlight>
                  <a:srgbClr val="008080"/>
                </a:highlight>
              </a:rPr>
              <a:t>Y otros menesteres</a:t>
            </a:r>
          </a:p>
        </p:txBody>
      </p:sp>
    </p:spTree>
    <p:extLst>
      <p:ext uri="{BB962C8B-B14F-4D97-AF65-F5344CB8AC3E}">
        <p14:creationId xmlns:p14="http://schemas.microsoft.com/office/powerpoint/2010/main" val="386744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BBDFB8-AEA0-4A62-B964-25C8967D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75" y="707338"/>
            <a:ext cx="4959143" cy="59803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01823" y="0"/>
            <a:ext cx="11029616" cy="1188720"/>
          </a:xfrm>
        </p:spPr>
        <p:txBody>
          <a:bodyPr/>
          <a:lstStyle/>
          <a:p>
            <a:pPr algn="ctr"/>
            <a:r>
              <a:rPr lang="es-ES" dirty="0"/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87" y="834795"/>
            <a:ext cx="4052354" cy="3634486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es-ES" dirty="0">
                <a:solidFill>
                  <a:schemeClr val="bg1"/>
                </a:solidFill>
                <a:highlight>
                  <a:srgbClr val="008080"/>
                </a:highlight>
              </a:rPr>
              <a:t>Apple.com/es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4947FC-BB5F-45DE-B5E8-9A32CB93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61" y="581809"/>
            <a:ext cx="2574687" cy="6239435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DD85BDE-8AB0-480A-8CF5-3ADB9717FCF2}"/>
              </a:ext>
            </a:extLst>
          </p:cNvPr>
          <p:cNvSpPr txBox="1">
            <a:spLocks/>
          </p:cNvSpPr>
          <p:nvPr/>
        </p:nvSpPr>
        <p:spPr>
          <a:xfrm>
            <a:off x="7869499" y="314842"/>
            <a:ext cx="4052354" cy="3634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dirty="0">
                <a:solidFill>
                  <a:schemeClr val="bg1"/>
                </a:solidFill>
                <a:highlight>
                  <a:srgbClr val="008080"/>
                </a:highlight>
              </a:rPr>
              <a:t>https://disparatusvisitas.com/</a:t>
            </a:r>
          </a:p>
        </p:txBody>
      </p:sp>
    </p:spTree>
    <p:extLst>
      <p:ext uri="{BB962C8B-B14F-4D97-AF65-F5344CB8AC3E}">
        <p14:creationId xmlns:p14="http://schemas.microsoft.com/office/powerpoint/2010/main" val="41327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783"/>
            <a:ext cx="11029616" cy="46722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Kiss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62" y="1614443"/>
            <a:ext cx="2162007" cy="3629113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Evita: </a:t>
            </a:r>
            <a:r>
              <a:rPr lang="en-US" dirty="0" err="1"/>
              <a:t>florituras</a:t>
            </a:r>
            <a:r>
              <a:rPr lang="es-ES" dirty="0"/>
              <a:t>, adornos </a:t>
            </a:r>
            <a:r>
              <a:rPr lang="es-ES" dirty="0" err="1"/>
              <a:t>innecsarios</a:t>
            </a:r>
            <a:endParaRPr lang="es-ES" dirty="0"/>
          </a:p>
          <a:p>
            <a:pPr>
              <a:buFontTx/>
              <a:buChar char="-"/>
            </a:pPr>
            <a:r>
              <a:rPr lang="es-ES" dirty="0"/>
              <a:t>Recuerda: La sencillez vende</a:t>
            </a:r>
          </a:p>
          <a:p>
            <a:pPr>
              <a:buFontTx/>
              <a:buChar char="-"/>
            </a:pPr>
            <a:r>
              <a:rPr lang="es-ES" dirty="0"/>
              <a:t>El usuario es poco inteligente y tienes que guiarlo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B56EC54-B749-41A5-9ACF-0E49EF40290B}"/>
              </a:ext>
            </a:extLst>
          </p:cNvPr>
          <p:cNvSpPr txBox="1">
            <a:spLocks/>
          </p:cNvSpPr>
          <p:nvPr/>
        </p:nvSpPr>
        <p:spPr>
          <a:xfrm>
            <a:off x="680838" y="386471"/>
            <a:ext cx="11029616" cy="797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400" dirty="0"/>
              <a:t>KEEP IT SIMPLE, STUPID!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A77903-3156-4900-8169-391D3022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22" y="991939"/>
            <a:ext cx="7121770" cy="3287828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908F33D-FCF6-49CC-888F-ECC663B12BD8}"/>
              </a:ext>
            </a:extLst>
          </p:cNvPr>
          <p:cNvSpPr txBox="1">
            <a:spLocks/>
          </p:cNvSpPr>
          <p:nvPr/>
        </p:nvSpPr>
        <p:spPr>
          <a:xfrm>
            <a:off x="4317023" y="991939"/>
            <a:ext cx="3190707" cy="272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</a:rPr>
              <a:t>http://www.arngren.net/</a:t>
            </a:r>
            <a:endParaRPr lang="es-ES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0FBA56-AB22-4E41-8EFF-DD3AC25C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22" y="3598944"/>
            <a:ext cx="6893169" cy="325773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4335AA5-2A0E-40A2-9FB8-A5685546D6E6}"/>
              </a:ext>
            </a:extLst>
          </p:cNvPr>
          <p:cNvSpPr txBox="1">
            <a:spLocks/>
          </p:cNvSpPr>
          <p:nvPr/>
        </p:nvSpPr>
        <p:spPr>
          <a:xfrm>
            <a:off x="4317023" y="3598944"/>
            <a:ext cx="3190707" cy="2727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ighlight>
                  <a:srgbClr val="008080"/>
                </a:highlight>
              </a:rPr>
              <a:t>http://www.neilpatel.com/</a:t>
            </a:r>
            <a:endParaRPr lang="es-ES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0338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499" y="376840"/>
            <a:ext cx="11029616" cy="1188720"/>
          </a:xfrm>
        </p:spPr>
        <p:txBody>
          <a:bodyPr>
            <a:normAutofit/>
          </a:bodyPr>
          <a:lstStyle/>
          <a:p>
            <a:r>
              <a:rPr lang="en-US" sz="6600" dirty="0"/>
              <a:t>SEO</a:t>
            </a:r>
            <a:endParaRPr lang="es-ES" sz="6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118" y="2327669"/>
            <a:ext cx="3273632" cy="2060807"/>
          </a:xfrm>
        </p:spPr>
        <p:txBody>
          <a:bodyPr>
            <a:normAutofit/>
          </a:bodyPr>
          <a:lstStyle/>
          <a:p>
            <a:r>
              <a:rPr lang="en-US" dirty="0"/>
              <a:t>Enlaces entrants</a:t>
            </a:r>
          </a:p>
          <a:p>
            <a:r>
              <a:rPr lang="en-US" dirty="0"/>
              <a:t>Enlaces </a:t>
            </a:r>
            <a:r>
              <a:rPr lang="en-US" dirty="0" err="1"/>
              <a:t>salientes</a:t>
            </a:r>
            <a:endParaRPr lang="es-ES" dirty="0"/>
          </a:p>
          <a:p>
            <a:pPr lvl="1"/>
            <a:r>
              <a:rPr lang="es-ES" dirty="0"/>
              <a:t>B es + importante que E</a:t>
            </a:r>
          </a:p>
          <a:p>
            <a:r>
              <a:rPr lang="es-ES" dirty="0"/>
              <a:t>Enlaces de la propia web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19CC17-1004-4FB0-89BE-1FBE230F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01" y="533937"/>
            <a:ext cx="5284263" cy="4258235"/>
          </a:xfrm>
          <a:prstGeom prst="rect">
            <a:avLst/>
          </a:prstGeom>
        </p:spPr>
      </p:pic>
      <p:pic>
        <p:nvPicPr>
          <p:cNvPr id="1026" name="Picture 2" descr="Qué es el PageRank de Google y cómo medirlo - Human Level">
            <a:extLst>
              <a:ext uri="{FF2B5EF4-FFF2-40B4-BE49-F238E27FC236}">
                <a16:creationId xmlns:a16="http://schemas.microsoft.com/office/drawing/2014/main" id="{FBA5343B-BF7E-4894-9FE3-C26DAAF4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05" y="5104863"/>
            <a:ext cx="28670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6B4D8FA-CFD2-4C04-BF34-B086D117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625" y="1006848"/>
            <a:ext cx="4456759" cy="48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Palabras claves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14" y="360319"/>
            <a:ext cx="5908431" cy="3634486"/>
          </a:xfrm>
        </p:spPr>
        <p:txBody>
          <a:bodyPr/>
          <a:lstStyle/>
          <a:p>
            <a:r>
              <a:rPr lang="en-US" dirty="0"/>
              <a:t>Head</a:t>
            </a:r>
          </a:p>
          <a:p>
            <a:pPr lvl="1"/>
            <a:r>
              <a:rPr lang="en-US" dirty="0" err="1"/>
              <a:t>Zapatillas</a:t>
            </a:r>
            <a:endParaRPr lang="en-US" dirty="0"/>
          </a:p>
          <a:p>
            <a:r>
              <a:rPr lang="en-US" dirty="0"/>
              <a:t>Middle Tail</a:t>
            </a:r>
          </a:p>
          <a:p>
            <a:pPr lvl="1"/>
            <a:r>
              <a:rPr lang="en-US" dirty="0" err="1"/>
              <a:t>Zapatillas</a:t>
            </a:r>
            <a:r>
              <a:rPr lang="en-US" dirty="0"/>
              <a:t> de </a:t>
            </a:r>
            <a:r>
              <a:rPr lang="en-US" dirty="0" err="1"/>
              <a:t>deporte</a:t>
            </a:r>
            <a:endParaRPr lang="en-US" dirty="0"/>
          </a:p>
          <a:p>
            <a:r>
              <a:rPr lang="en-US" dirty="0"/>
              <a:t>Long Tail</a:t>
            </a:r>
          </a:p>
          <a:p>
            <a:pPr lvl="1"/>
            <a:r>
              <a:rPr lang="en-US" dirty="0" err="1"/>
              <a:t>Zapatillas</a:t>
            </a:r>
            <a:r>
              <a:rPr lang="en-US" dirty="0"/>
              <a:t> de </a:t>
            </a:r>
            <a:r>
              <a:rPr lang="en-US" dirty="0" err="1"/>
              <a:t>deporte</a:t>
            </a:r>
            <a:r>
              <a:rPr lang="en-US" dirty="0"/>
              <a:t> </a:t>
            </a:r>
            <a:r>
              <a:rPr lang="en-US" dirty="0" err="1"/>
              <a:t>asics</a:t>
            </a:r>
            <a:r>
              <a:rPr lang="en-US" dirty="0"/>
              <a:t> con gel para personas con </a:t>
            </a:r>
            <a:r>
              <a:rPr lang="en-US" dirty="0" err="1"/>
              <a:t>sobrepeso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3FD98C-1EF3-4A61-8135-2DFDB735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1" y="1186962"/>
            <a:ext cx="4724400" cy="396240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C8C8D7E-0CC5-4668-8478-B71B2555DC33}"/>
              </a:ext>
            </a:extLst>
          </p:cNvPr>
          <p:cNvSpPr txBox="1">
            <a:spLocks/>
          </p:cNvSpPr>
          <p:nvPr/>
        </p:nvSpPr>
        <p:spPr>
          <a:xfrm>
            <a:off x="5583113" y="2640624"/>
            <a:ext cx="5908431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Posicionamos</a:t>
            </a:r>
            <a:r>
              <a:rPr lang="en-US" dirty="0"/>
              <a:t> por long tail</a:t>
            </a:r>
          </a:p>
          <a:p>
            <a:r>
              <a:rPr lang="en-US" dirty="0"/>
              <a:t>Con el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posicionaremos</a:t>
            </a:r>
            <a:r>
              <a:rPr lang="en-US" dirty="0"/>
              <a:t> por Head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697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¿es el </a:t>
            </a:r>
            <a:r>
              <a:rPr lang="en-US" dirty="0" err="1"/>
              <a:t>rey</a:t>
            </a:r>
            <a:r>
              <a:rPr lang="en-US" dirty="0"/>
              <a:t> el </a:t>
            </a:r>
            <a:r>
              <a:rPr lang="en-US" dirty="0" err="1"/>
              <a:t>contenido</a:t>
            </a:r>
            <a:r>
              <a:rPr lang="en-US" dirty="0"/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48443"/>
            <a:ext cx="4193031" cy="3634486"/>
          </a:xfrm>
        </p:spPr>
        <p:txBody>
          <a:bodyPr anchor="t"/>
          <a:lstStyle/>
          <a:p>
            <a:r>
              <a:rPr lang="es-ES" dirty="0"/>
              <a:t>NO</a:t>
            </a:r>
          </a:p>
          <a:p>
            <a:r>
              <a:rPr lang="es-ES" dirty="0"/>
              <a:t>Google es listo, pero todavía no lee</a:t>
            </a:r>
          </a:p>
          <a:p>
            <a:r>
              <a:rPr lang="es-ES" dirty="0"/>
              <a:t>No solo el contenido, también importa la forma.</a:t>
            </a:r>
          </a:p>
          <a:p>
            <a:r>
              <a:rPr lang="es-ES" dirty="0"/>
              <a:t>Cambios de algoritmo de Google. Los </a:t>
            </a:r>
            <a:r>
              <a:rPr lang="en-US" dirty="0"/>
              <a:t>“Updates”</a:t>
            </a:r>
            <a:endParaRPr lang="es-ES" dirty="0"/>
          </a:p>
          <a:p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6F4846A-9CA2-40FB-8AC6-43DC23E1FFF9}"/>
              </a:ext>
            </a:extLst>
          </p:cNvPr>
          <p:cNvSpPr/>
          <p:nvPr/>
        </p:nvSpPr>
        <p:spPr>
          <a:xfrm>
            <a:off x="155329" y="4736945"/>
            <a:ext cx="3440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highlight>
                  <a:srgbClr val="008080"/>
                </a:highlight>
              </a:rPr>
              <a:t>https://web.archive.org/web/20180913035129/http://www.rhinoplastyplano.co/rhinoplasty-plano/</a:t>
            </a:r>
          </a:p>
        </p:txBody>
      </p:sp>
      <p:pic>
        <p:nvPicPr>
          <p:cNvPr id="2050" name="Picture 2" descr="A QR Code">
            <a:extLst>
              <a:ext uri="{FF2B5EF4-FFF2-40B4-BE49-F238E27FC236}">
                <a16:creationId xmlns:a16="http://schemas.microsoft.com/office/drawing/2014/main" id="{64331907-1C2B-4986-ACFE-5E6439D0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53" y="473694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ABDA6B3-61D1-4092-97BD-E0DD64F20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70" t="15129" r="16922" b="1766"/>
          <a:stretch/>
        </p:blipFill>
        <p:spPr>
          <a:xfrm>
            <a:off x="6296780" y="0"/>
            <a:ext cx="5314028" cy="71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915" y="0"/>
            <a:ext cx="2624170" cy="4848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seo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4" name="Image7">
            <a:extLst>
              <a:ext uri="{FF2B5EF4-FFF2-40B4-BE49-F238E27FC236}">
                <a16:creationId xmlns:a16="http://schemas.microsoft.com/office/drawing/2014/main" id="{AA32D521-2C30-4416-8862-CA9C2A0B0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1879" y="1186962"/>
            <a:ext cx="10863629" cy="56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8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White hat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295663-8CC7-4DF0-975A-3E25475DC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287034"/>
            <a:ext cx="1905000" cy="264795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D3B229-4869-43DB-B3DF-BF767AE9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4" y="1486702"/>
            <a:ext cx="2809875" cy="24288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9E6833F-C6B5-4FAF-A5B6-79E0EA9E174C}"/>
              </a:ext>
            </a:extLst>
          </p:cNvPr>
          <p:cNvSpPr/>
          <p:nvPr/>
        </p:nvSpPr>
        <p:spPr>
          <a:xfrm>
            <a:off x="334108" y="4170970"/>
            <a:ext cx="25585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https://www.youtube.com/watch?v=002mGABJLKM</a:t>
            </a:r>
            <a:endParaRPr lang="es-ES" dirty="0"/>
          </a:p>
          <a:p>
            <a:r>
              <a:rPr lang="es-ES" dirty="0"/>
              <a:t>Quiero aprender SEO</a:t>
            </a: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121D19-B732-4446-9EF1-634E471189DB}"/>
              </a:ext>
            </a:extLst>
          </p:cNvPr>
          <p:cNvSpPr/>
          <p:nvPr/>
        </p:nvSpPr>
        <p:spPr>
          <a:xfrm>
            <a:off x="3349084" y="4170969"/>
            <a:ext cx="2809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https://www.youtube.com/watch?v=7PMor8HplQs</a:t>
            </a:r>
            <a:endParaRPr lang="es-ES" dirty="0"/>
          </a:p>
          <a:p>
            <a:r>
              <a:rPr lang="es-ES" dirty="0"/>
              <a:t>Crear un nicho </a:t>
            </a:r>
            <a:r>
              <a:rPr lang="es-ES" dirty="0" err="1"/>
              <a:t>monetizable</a:t>
            </a:r>
            <a:r>
              <a:rPr lang="es-ES" dirty="0"/>
              <a:t> con </a:t>
            </a:r>
            <a:r>
              <a:rPr lang="es-ES" dirty="0" err="1"/>
              <a:t>adsense</a:t>
            </a: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B4D35F5-EFC1-402A-AFC1-C07A755FFE9E}"/>
              </a:ext>
            </a:extLst>
          </p:cNvPr>
          <p:cNvSpPr txBox="1">
            <a:spLocks/>
          </p:cNvSpPr>
          <p:nvPr/>
        </p:nvSpPr>
        <p:spPr>
          <a:xfrm>
            <a:off x="334108" y="5380436"/>
            <a:ext cx="3445685" cy="100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hlinkClick r:id="rId6"/>
              </a:rPr>
              <a:t>https://www.webpositer.com/</a:t>
            </a: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1EA3E92-5547-4DF1-B146-2B232C4F618D}"/>
              </a:ext>
            </a:extLst>
          </p:cNvPr>
          <p:cNvSpPr/>
          <p:nvPr/>
        </p:nvSpPr>
        <p:spPr>
          <a:xfrm>
            <a:off x="3349084" y="5699618"/>
            <a:ext cx="322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hlinkClick r:id="rId7"/>
              </a:rPr>
              <a:t>https://www.vivirdelared.com/</a:t>
            </a:r>
            <a:r>
              <a:rPr lang="es-ES"/>
              <a:t> 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C72D2C-43A1-4159-99AC-FB85500A83D2}"/>
              </a:ext>
            </a:extLst>
          </p:cNvPr>
          <p:cNvSpPr/>
          <p:nvPr/>
        </p:nvSpPr>
        <p:spPr>
          <a:xfrm>
            <a:off x="7293070" y="4170969"/>
            <a:ext cx="3149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8"/>
              </a:rPr>
              <a:t>https://youtu.be/FnR_UTLYOls</a:t>
            </a:r>
            <a:endParaRPr lang="es-ES" dirty="0"/>
          </a:p>
          <a:p>
            <a:r>
              <a:rPr lang="es-ES" dirty="0"/>
              <a:t>El ciclo de vida perfecto</a:t>
            </a:r>
          </a:p>
        </p:txBody>
      </p:sp>
      <p:pic>
        <p:nvPicPr>
          <p:cNvPr id="4098" name="Picture 2" descr="Fernando Tellado Ⓦ (@fernandot) | Twitter">
            <a:extLst>
              <a:ext uri="{FF2B5EF4-FFF2-40B4-BE49-F238E27FC236}">
                <a16:creationId xmlns:a16="http://schemas.microsoft.com/office/drawing/2014/main" id="{C0F7C71B-6EAA-435D-B4E8-89E6BB81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115" y="1125110"/>
            <a:ext cx="2809874" cy="28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D26D3D9-ACE2-4441-8A29-E85596FE0ACF}"/>
              </a:ext>
            </a:extLst>
          </p:cNvPr>
          <p:cNvSpPr/>
          <p:nvPr/>
        </p:nvSpPr>
        <p:spPr>
          <a:xfrm>
            <a:off x="7648040" y="5752297"/>
            <a:ext cx="24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10"/>
              </a:rPr>
              <a:t>https://ayudawp.com/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22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Black HAT SEO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057554D-467D-4476-BEDC-F972BAFE5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1" y="1357962"/>
            <a:ext cx="4434143" cy="2494206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25257E-0FEC-49DF-AAA9-AFA1ABF52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4" t="-3494" r="14580"/>
          <a:stretch/>
        </p:blipFill>
        <p:spPr>
          <a:xfrm>
            <a:off x="7359162" y="844062"/>
            <a:ext cx="3279530" cy="2977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01BA2F-8CE8-47A9-972E-CA0E58392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1" y="4023168"/>
            <a:ext cx="3788019" cy="2527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5C6221-8C04-4C0A-9EE5-9DAC011B5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86" y="4023168"/>
            <a:ext cx="2527150" cy="2527150"/>
          </a:xfrm>
          <a:prstGeom prst="rect">
            <a:avLst/>
          </a:prstGeom>
        </p:spPr>
      </p:pic>
      <p:pic>
        <p:nvPicPr>
          <p:cNvPr id="3074" name="Picture 2" descr="⪋⫎ 𝙫𝙖𝙮𝙖𝙨𝙚𝙤.𝙘𝙤𝙢 ⫍⪌ (@vayaSEO) | Twitter">
            <a:extLst>
              <a:ext uri="{FF2B5EF4-FFF2-40B4-BE49-F238E27FC236}">
                <a16:creationId xmlns:a16="http://schemas.microsoft.com/office/drawing/2014/main" id="{A0303FB6-DA87-48B1-82F4-E364AE83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00" y="13579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dre SEOperiora (@madreSEOperiora) | Twitter">
            <a:extLst>
              <a:ext uri="{FF2B5EF4-FFF2-40B4-BE49-F238E27FC236}">
                <a16:creationId xmlns:a16="http://schemas.microsoft.com/office/drawing/2014/main" id="{9F6D2790-AFC7-4612-95BC-91946D2A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82" y="42937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F3BC20-EB13-48CA-9454-02EEECFAB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53" y="3857415"/>
            <a:ext cx="2010508" cy="30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LA MAGIA DEL BLACK HAT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960285" cy="3634486"/>
          </a:xfrm>
        </p:spPr>
        <p:txBody>
          <a:bodyPr/>
          <a:lstStyle/>
          <a:p>
            <a:r>
              <a:rPr lang="en-US" dirty="0"/>
              <a:t>Webs </a:t>
            </a:r>
            <a:r>
              <a:rPr lang="en-US" dirty="0" err="1"/>
              <a:t>automaticas</a:t>
            </a:r>
            <a:r>
              <a:rPr lang="en-US" dirty="0"/>
              <a:t> de amazon</a:t>
            </a:r>
          </a:p>
          <a:p>
            <a:r>
              <a:rPr lang="en-US" dirty="0"/>
              <a:t>Webs </a:t>
            </a:r>
            <a:r>
              <a:rPr lang="en-US" dirty="0" err="1"/>
              <a:t>automaticas</a:t>
            </a:r>
            <a:r>
              <a:rPr lang="en-US" dirty="0"/>
              <a:t> para </a:t>
            </a:r>
            <a:r>
              <a:rPr lang="en-US" dirty="0" err="1"/>
              <a:t>adsense</a:t>
            </a:r>
            <a:endParaRPr lang="en-US" dirty="0"/>
          </a:p>
          <a:p>
            <a:r>
              <a:rPr lang="en-US" dirty="0"/>
              <a:t>Webs con enlaces</a:t>
            </a:r>
          </a:p>
          <a:p>
            <a:r>
              <a:rPr lang="en-US" dirty="0"/>
              <a:t>PBN (Private Blog Network)</a:t>
            </a:r>
          </a:p>
          <a:p>
            <a:r>
              <a:rPr lang="es-ES" dirty="0"/>
              <a:t>Webs traducidas de otros idiomas y para otros idiomas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9915FA-C15D-44E7-8854-5FD1B0549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7" y="702156"/>
            <a:ext cx="4762500" cy="18097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CFF1D8-AA1C-4C3B-AAF0-9CEC74B2E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976"/>
            <a:ext cx="6093069" cy="34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5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/>
              <a:t>SEO 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Escribir</a:t>
            </a:r>
            <a:r>
              <a:rPr lang="en-US" dirty="0"/>
              <a:t> bien</a:t>
            </a:r>
            <a:endParaRPr lang="es-ES" dirty="0"/>
          </a:p>
          <a:p>
            <a:r>
              <a:rPr lang="es-ES" dirty="0"/>
              <a:t>Darte a conocer</a:t>
            </a:r>
          </a:p>
          <a:p>
            <a:r>
              <a:rPr lang="es-ES" dirty="0"/>
              <a:t>Estar probando </a:t>
            </a:r>
          </a:p>
          <a:p>
            <a:r>
              <a:rPr lang="es-ES" dirty="0"/>
              <a:t>Hacer muchas webs</a:t>
            </a:r>
          </a:p>
          <a:p>
            <a:r>
              <a:rPr lang="es-ES" dirty="0"/>
              <a:t>Es divertido</a:t>
            </a:r>
          </a:p>
          <a:p>
            <a:r>
              <a:rPr lang="es-ES" dirty="0"/>
              <a:t>Cuando vas ganando experiencia, mas te gusta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6C43B-3118-49D3-8970-14CE3406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F9089-BDCA-4868-B631-B451F640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2504908" cy="2793844"/>
          </a:xfrm>
        </p:spPr>
        <p:txBody>
          <a:bodyPr/>
          <a:lstStyle/>
          <a:p>
            <a:r>
              <a:rPr lang="es-ES" dirty="0"/>
              <a:t>WPO y Seguridad</a:t>
            </a:r>
          </a:p>
          <a:p>
            <a:pPr lvl="1"/>
            <a:r>
              <a:rPr lang="es-ES" dirty="0"/>
              <a:t>Hosting</a:t>
            </a:r>
          </a:p>
          <a:p>
            <a:pPr lvl="1"/>
            <a:r>
              <a:rPr lang="es-ES" dirty="0"/>
              <a:t>Servidores Web</a:t>
            </a:r>
          </a:p>
          <a:p>
            <a:pPr lvl="1"/>
            <a:r>
              <a:rPr lang="es-ES" dirty="0"/>
              <a:t>Compresión </a:t>
            </a:r>
            <a:r>
              <a:rPr lang="es-ES" dirty="0" err="1"/>
              <a:t>Gzip</a:t>
            </a:r>
            <a:endParaRPr lang="es-ES" dirty="0"/>
          </a:p>
          <a:p>
            <a:pPr lvl="1"/>
            <a:r>
              <a:rPr lang="es-ES" dirty="0"/>
              <a:t>Memoria Cache</a:t>
            </a:r>
          </a:p>
          <a:p>
            <a:pPr lvl="1"/>
            <a:r>
              <a:rPr lang="en-US" dirty="0" err="1"/>
              <a:t>Certificado</a:t>
            </a:r>
            <a:r>
              <a:rPr lang="en-US" dirty="0"/>
              <a:t> SSL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76E1C8E-5E1C-4B67-9DD4-101EB200F97C}"/>
              </a:ext>
            </a:extLst>
          </p:cNvPr>
          <p:cNvSpPr txBox="1">
            <a:spLocks/>
          </p:cNvSpPr>
          <p:nvPr/>
        </p:nvSpPr>
        <p:spPr>
          <a:xfrm>
            <a:off x="3274569" y="1890876"/>
            <a:ext cx="2504908" cy="279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Estructura Web</a:t>
            </a:r>
          </a:p>
          <a:p>
            <a:pPr lvl="1"/>
            <a:r>
              <a:rPr lang="es-ES" dirty="0"/>
              <a:t>Estructura SILO</a:t>
            </a:r>
          </a:p>
          <a:p>
            <a:pPr lvl="1"/>
            <a:r>
              <a:rPr lang="es-ES" dirty="0" err="1"/>
              <a:t>Cluster</a:t>
            </a:r>
            <a:r>
              <a:rPr lang="es-ES" dirty="0"/>
              <a:t> de Temas</a:t>
            </a:r>
          </a:p>
          <a:p>
            <a:pPr lvl="1"/>
            <a:r>
              <a:rPr lang="es-ES" dirty="0" err="1"/>
              <a:t>Landing</a:t>
            </a:r>
            <a:r>
              <a:rPr lang="es-ES" dirty="0"/>
              <a:t> Page</a:t>
            </a:r>
          </a:p>
          <a:p>
            <a:pPr lvl="1"/>
            <a:r>
              <a:rPr lang="es-ES" dirty="0"/>
              <a:t>KISS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DAF147-E661-4008-8430-69D235F5CFDA}"/>
              </a:ext>
            </a:extLst>
          </p:cNvPr>
          <p:cNvSpPr txBox="1">
            <a:spLocks/>
          </p:cNvSpPr>
          <p:nvPr/>
        </p:nvSpPr>
        <p:spPr>
          <a:xfrm>
            <a:off x="5967945" y="1804004"/>
            <a:ext cx="2613345" cy="279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SEO</a:t>
            </a:r>
          </a:p>
          <a:p>
            <a:pPr lvl="1"/>
            <a:r>
              <a:rPr lang="es-ES" dirty="0"/>
              <a:t>Enlaces y Algoritmo PR</a:t>
            </a:r>
          </a:p>
          <a:p>
            <a:pPr lvl="1"/>
            <a:r>
              <a:rPr lang="es-ES" dirty="0" err="1"/>
              <a:t>Keyword</a:t>
            </a:r>
            <a:endParaRPr lang="es-ES" dirty="0"/>
          </a:p>
          <a:p>
            <a:pPr lvl="1"/>
            <a:r>
              <a:rPr lang="es-ES" dirty="0"/>
              <a:t>Tipos de SEO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85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A0538-0972-424D-B791-287B21A4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11AD4-9ECF-4EA3-AE1B-5CC9A0AA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CC9F38-B329-49D9-8DCC-ACC127C9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3" y="0"/>
            <a:ext cx="1042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Consejos</a:t>
            </a:r>
            <a:r>
              <a:rPr lang="en-US" dirty="0"/>
              <a:t> de </a:t>
            </a:r>
            <a:r>
              <a:rPr lang="en-US" dirty="0" err="1"/>
              <a:t>seo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944559"/>
            <a:ext cx="5168977" cy="3634486"/>
          </a:xfrm>
        </p:spPr>
        <p:txBody>
          <a:bodyPr/>
          <a:lstStyle/>
          <a:p>
            <a:r>
              <a:rPr lang="en-US" dirty="0"/>
              <a:t>Escribe la palabra clave </a:t>
            </a:r>
            <a:r>
              <a:rPr lang="en-US" dirty="0" err="1"/>
              <a:t>en</a:t>
            </a:r>
            <a:r>
              <a:rPr lang="en-US" dirty="0"/>
              <a:t> las cabeceras, o palabras </a:t>
            </a:r>
            <a:r>
              <a:rPr lang="en-US" dirty="0" err="1"/>
              <a:t>sinonimas</a:t>
            </a:r>
            <a:r>
              <a:rPr lang="en-US" dirty="0"/>
              <a:t>.</a:t>
            </a:r>
          </a:p>
          <a:p>
            <a:r>
              <a:rPr lang="es-ES" dirty="0"/>
              <a:t>La forma de la web es </a:t>
            </a:r>
            <a:r>
              <a:rPr lang="es-ES" dirty="0" err="1"/>
              <a:t>importantisimo</a:t>
            </a:r>
            <a:r>
              <a:rPr lang="es-ES" dirty="0"/>
              <a:t>(imágenes, videos, listas, h1 h2…)</a:t>
            </a:r>
          </a:p>
          <a:p>
            <a:r>
              <a:rPr lang="es-ES" dirty="0"/>
              <a:t>La forma de estructurar un articulo tiene que ser -&gt;</a:t>
            </a:r>
          </a:p>
          <a:p>
            <a:r>
              <a:rPr lang="es-ES" dirty="0"/>
              <a:t>Si mejoras como escribes, mejoras el SEO.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D0CFBB-96EF-4985-9C59-6F42B5C52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2" y="243364"/>
            <a:ext cx="4505919" cy="63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848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gratuitas</a:t>
            </a:r>
            <a:r>
              <a:rPr lang="en-US" dirty="0"/>
              <a:t> para </a:t>
            </a:r>
            <a:r>
              <a:rPr lang="en-US" dirty="0" err="1"/>
              <a:t>seo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AD015-1BA4-4A49-8073-1658D9D8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86963"/>
            <a:ext cx="6294393" cy="4788388"/>
          </a:xfrm>
        </p:spPr>
        <p:txBody>
          <a:bodyPr/>
          <a:lstStyle/>
          <a:p>
            <a:r>
              <a:rPr lang="es-ES" dirty="0">
                <a:hlinkClick r:id="rId2"/>
              </a:rPr>
              <a:t>https://neilpatel.com/es/ubersuggest/</a:t>
            </a:r>
            <a:endParaRPr lang="es-ES" dirty="0"/>
          </a:p>
          <a:p>
            <a:r>
              <a:rPr lang="es-ES" dirty="0">
                <a:hlinkClick r:id="rId3"/>
              </a:rPr>
              <a:t>https://answerthepublic.com/</a:t>
            </a:r>
            <a:endParaRPr lang="es-ES" dirty="0"/>
          </a:p>
          <a:p>
            <a:r>
              <a:rPr lang="es-ES" dirty="0">
                <a:hlinkClick r:id="rId4"/>
              </a:rPr>
              <a:t>https://tools.dojo.cc/</a:t>
            </a:r>
            <a:endParaRPr lang="es-ES" dirty="0"/>
          </a:p>
          <a:p>
            <a:r>
              <a:rPr lang="es-ES" dirty="0">
                <a:hlinkClick r:id="rId5"/>
              </a:rPr>
              <a:t>https://cerveza.gratis/</a:t>
            </a:r>
            <a:endParaRPr lang="es-ES" dirty="0"/>
          </a:p>
          <a:p>
            <a:r>
              <a:rPr lang="es-ES" dirty="0">
                <a:hlinkClick r:id="rId6"/>
              </a:rPr>
              <a:t>https://surferseo.com/keyword-surfer-extension/</a:t>
            </a:r>
            <a:endParaRPr lang="es-ES" dirty="0"/>
          </a:p>
          <a:p>
            <a:r>
              <a:rPr lang="es-ES" dirty="0">
                <a:hlinkClick r:id="rId7"/>
              </a:rPr>
              <a:t>https://trends.google.es/trends/?geo=ES</a:t>
            </a:r>
            <a:r>
              <a:rPr lang="es-ES" dirty="0"/>
              <a:t> </a:t>
            </a:r>
          </a:p>
          <a:p>
            <a:r>
              <a:rPr lang="es-ES" dirty="0">
                <a:hlinkClick r:id="rId8"/>
              </a:rPr>
              <a:t>https://keywordseverywhere.com/</a:t>
            </a:r>
            <a:r>
              <a:rPr lang="es-ES" dirty="0"/>
              <a:t> </a:t>
            </a:r>
          </a:p>
          <a:p>
            <a:r>
              <a:rPr lang="es-ES" dirty="0">
                <a:hlinkClick r:id="rId9"/>
              </a:rPr>
              <a:t>https://www.semrush.com/</a:t>
            </a:r>
            <a:r>
              <a:rPr lang="es-ES" dirty="0"/>
              <a:t> (versión trial)</a:t>
            </a:r>
          </a:p>
          <a:p>
            <a:r>
              <a:rPr lang="es-ES" dirty="0">
                <a:hlinkClick r:id="rId10"/>
              </a:rPr>
              <a:t>https://ahrefs.com/</a:t>
            </a:r>
            <a:r>
              <a:rPr lang="es-ES" dirty="0"/>
              <a:t> (versión trial)</a:t>
            </a:r>
          </a:p>
          <a:p>
            <a:r>
              <a:rPr lang="es-ES" dirty="0">
                <a:hlinkClick r:id="rId11"/>
              </a:rPr>
              <a:t>https://www.seolyze.com/en/</a:t>
            </a:r>
            <a:r>
              <a:rPr lang="es-ES" dirty="0"/>
              <a:t> (versión trial)</a:t>
            </a:r>
          </a:p>
          <a:p>
            <a:r>
              <a:rPr lang="es-ES" dirty="0">
                <a:hlinkClick r:id="rId12"/>
              </a:rPr>
              <a:t>https://github.com/csurfer/rake-nltk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42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</a:t>
            </a:r>
            <a:r>
              <a:rPr lang="es-ES" dirty="0" err="1"/>
              <a:t>po</a:t>
            </a:r>
            <a:r>
              <a:rPr lang="es-ES" dirty="0"/>
              <a:t> y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950934"/>
            <a:ext cx="11029615" cy="409819"/>
          </a:xfrm>
        </p:spPr>
        <p:txBody>
          <a:bodyPr anchor="t"/>
          <a:lstStyle/>
          <a:p>
            <a:pPr marL="0" indent="0" algn="ctr">
              <a:buNone/>
            </a:pPr>
            <a:r>
              <a:rPr lang="es-ES" dirty="0"/>
              <a:t>Web Performance </a:t>
            </a:r>
            <a:r>
              <a:rPr lang="es-ES" dirty="0" err="1"/>
              <a:t>Optimization</a:t>
            </a:r>
            <a:endParaRPr lang="es-ES" dirty="0"/>
          </a:p>
        </p:txBody>
      </p:sp>
      <p:pic>
        <p:nvPicPr>
          <p:cNvPr id="1026" name="Picture 2" descr="Choosing the Geolocation of Your Next Web Host | How To Get Online">
            <a:extLst>
              <a:ext uri="{FF2B5EF4-FFF2-40B4-BE49-F238E27FC236}">
                <a16:creationId xmlns:a16="http://schemas.microsoft.com/office/drawing/2014/main" id="{3EFB9D00-70D8-4D0C-8E50-9E0EE7D2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58" y="1955311"/>
            <a:ext cx="7637284" cy="372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20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1424" y="376658"/>
            <a:ext cx="11029616" cy="1188720"/>
          </a:xfrm>
        </p:spPr>
        <p:txBody>
          <a:bodyPr/>
          <a:lstStyle/>
          <a:p>
            <a:pPr algn="ctr"/>
            <a:r>
              <a:rPr lang="es-ES" dirty="0" err="1"/>
              <a:t>wpo</a:t>
            </a:r>
            <a:r>
              <a:rPr lang="es-ES" dirty="0"/>
              <a:t> Hosting y servidores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052354" cy="3634486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es-ES" dirty="0"/>
              <a:t>Ubicación del hosting.</a:t>
            </a:r>
          </a:p>
          <a:p>
            <a:pPr>
              <a:buFontTx/>
              <a:buChar char="-"/>
            </a:pPr>
            <a:r>
              <a:rPr lang="es-ES" dirty="0"/>
              <a:t>CMS(</a:t>
            </a:r>
            <a:r>
              <a:rPr lang="es-ES" dirty="0" err="1"/>
              <a:t>Wordpress</a:t>
            </a:r>
            <a:r>
              <a:rPr lang="es-ES" dirty="0"/>
              <a:t>, Shopify…) o no CMS</a:t>
            </a:r>
          </a:p>
          <a:p>
            <a:pPr>
              <a:buFontTx/>
              <a:buChar char="-"/>
            </a:pPr>
            <a:r>
              <a:rPr lang="es-ES" dirty="0"/>
              <a:t>Almacenamiento</a:t>
            </a:r>
          </a:p>
          <a:p>
            <a:pPr>
              <a:buFontTx/>
              <a:buChar char="-"/>
            </a:pPr>
            <a:r>
              <a:rPr lang="es-ES" dirty="0"/>
              <a:t>RAM</a:t>
            </a:r>
          </a:p>
          <a:p>
            <a:pPr>
              <a:buFontTx/>
              <a:buChar char="-"/>
            </a:pPr>
            <a:r>
              <a:rPr lang="es-ES" dirty="0"/>
              <a:t>CPU</a:t>
            </a:r>
          </a:p>
          <a:p>
            <a:pPr>
              <a:buFontTx/>
              <a:buChar char="-"/>
            </a:pPr>
            <a:r>
              <a:rPr lang="es-ES" dirty="0"/>
              <a:t>Tráfico, banda ancha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436D0C-9E3A-45CA-B281-AE4EC3C45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44" y="702156"/>
            <a:ext cx="3574241" cy="19427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5089E7-5AAD-4B5E-A3FA-1F2FE3A4B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94" y="2428599"/>
            <a:ext cx="6819900" cy="35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3C08B-FA8F-4671-9F8C-2B701E55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9" y="-1282018"/>
            <a:ext cx="12451311" cy="1762641"/>
          </a:xfrm>
        </p:spPr>
        <p:txBody>
          <a:bodyPr/>
          <a:lstStyle/>
          <a:p>
            <a:r>
              <a:rPr lang="en-US" dirty="0"/>
              <a:t>MEJORES HOSTINGS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E5056E-8B81-430A-915F-72ABD571E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72" y="552341"/>
            <a:ext cx="2276856" cy="2276856"/>
          </a:xfrm>
        </p:spPr>
      </p:pic>
      <p:pic>
        <p:nvPicPr>
          <p:cNvPr id="5122" name="Picture 2" descr="▷ Web Empresa - Ventajas y Opiniones Web Empresa ¿Mejor de 2020?">
            <a:extLst>
              <a:ext uri="{FF2B5EF4-FFF2-40B4-BE49-F238E27FC236}">
                <a16:creationId xmlns:a16="http://schemas.microsoft.com/office/drawing/2014/main" id="{B8F50F1F-87D1-466C-9373-09FC55BE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2" y="1027967"/>
            <a:ext cx="4180622" cy="240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497488-38E6-4E39-927E-E97D09AD8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21" y="783247"/>
            <a:ext cx="2381250" cy="133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B81ED7-4AC3-4040-8D99-75EAC56B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007" y="1864659"/>
            <a:ext cx="3308516" cy="48834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B4BE67-FCD8-4D9A-861C-52FA04851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385" y="2900915"/>
            <a:ext cx="3981188" cy="17772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648DA1-D535-438F-93BC-DF28399D6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7" y="3162877"/>
            <a:ext cx="4495417" cy="25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0223" y="0"/>
            <a:ext cx="11029616" cy="1188720"/>
          </a:xfrm>
        </p:spPr>
        <p:txBody>
          <a:bodyPr/>
          <a:lstStyle/>
          <a:p>
            <a:pPr algn="ctr"/>
            <a:r>
              <a:rPr lang="es-ES" dirty="0"/>
              <a:t>GZIP, CACHE Y SSL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57" y="1171866"/>
            <a:ext cx="3443960" cy="2008094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es-ES" dirty="0" err="1"/>
              <a:t>Compresion</a:t>
            </a:r>
            <a:r>
              <a:rPr lang="es-ES" dirty="0"/>
              <a:t> GZIP – definición</a:t>
            </a:r>
          </a:p>
          <a:p>
            <a:pPr>
              <a:buFontTx/>
              <a:buChar char="-"/>
            </a:pPr>
            <a:r>
              <a:rPr lang="es-ES" dirty="0"/>
              <a:t>Caché</a:t>
            </a:r>
          </a:p>
          <a:p>
            <a:pPr>
              <a:buFontTx/>
              <a:buChar char="-"/>
            </a:pPr>
            <a:r>
              <a:rPr lang="es-ES" dirty="0"/>
              <a:t>SSL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E57989-DCD8-400C-BB9E-874AAC833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t="15179" r="34303" b="14628"/>
          <a:stretch/>
        </p:blipFill>
        <p:spPr>
          <a:xfrm>
            <a:off x="9386048" y="923365"/>
            <a:ext cx="1828800" cy="20080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F26B4A-454A-4249-88B5-76C422290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3" t="15886" r="25828" b="28570"/>
          <a:stretch/>
        </p:blipFill>
        <p:spPr>
          <a:xfrm>
            <a:off x="5068372" y="923365"/>
            <a:ext cx="3845859" cy="21784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BB687B9-3CF6-4066-8047-F46F3F6A1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85" y="3078255"/>
            <a:ext cx="6911788" cy="34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043EE-2478-4D59-A93E-FDCB4B3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6023" y="-194659"/>
            <a:ext cx="11029616" cy="1188720"/>
          </a:xfrm>
        </p:spPr>
        <p:txBody>
          <a:bodyPr/>
          <a:lstStyle/>
          <a:p>
            <a:pPr algn="ctr"/>
            <a:r>
              <a:rPr lang="es-ES" dirty="0"/>
              <a:t>Estructura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1546B-0DAD-4E7C-BF41-43C3028DB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5" y="1420381"/>
            <a:ext cx="3470911" cy="3634486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es-ES" dirty="0"/>
              <a:t>Depende del nicho</a:t>
            </a:r>
          </a:p>
          <a:p>
            <a:pPr>
              <a:buFontTx/>
              <a:buChar char="-"/>
            </a:pPr>
            <a:r>
              <a:rPr lang="es-ES" dirty="0"/>
              <a:t>Distintas formas de jerarquizarla</a:t>
            </a:r>
          </a:p>
          <a:p>
            <a:pPr>
              <a:buFontTx/>
              <a:buChar char="-"/>
            </a:pPr>
            <a:r>
              <a:rPr lang="es-ES" dirty="0"/>
              <a:t>Antes de hacer la web tenemos que estudiar que vamos a hacer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9" name="Image4">
            <a:extLst>
              <a:ext uri="{FF2B5EF4-FFF2-40B4-BE49-F238E27FC236}">
                <a16:creationId xmlns:a16="http://schemas.microsoft.com/office/drawing/2014/main" id="{8185FFA0-31DE-4DA2-9528-F1D600DB8957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630706" y="634234"/>
            <a:ext cx="8401499" cy="4846954"/>
          </a:xfrm>
          <a:prstGeom prst="rect">
            <a:avLst/>
          </a:prstGeom>
        </p:spPr>
      </p:pic>
      <p:pic>
        <p:nvPicPr>
          <p:cNvPr id="6" name="Image3">
            <a:extLst>
              <a:ext uri="{FF2B5EF4-FFF2-40B4-BE49-F238E27FC236}">
                <a16:creationId xmlns:a16="http://schemas.microsoft.com/office/drawing/2014/main" id="{023B47FF-E8F6-46E0-A70F-2603D0EE604A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550853" y="5297802"/>
            <a:ext cx="3361150" cy="1488480"/>
          </a:xfrm>
          <a:prstGeom prst="rect">
            <a:avLst/>
          </a:prstGeom>
        </p:spPr>
      </p:pic>
      <p:pic>
        <p:nvPicPr>
          <p:cNvPr id="10" name="Image5">
            <a:extLst>
              <a:ext uri="{FF2B5EF4-FFF2-40B4-BE49-F238E27FC236}">
                <a16:creationId xmlns:a16="http://schemas.microsoft.com/office/drawing/2014/main" id="{B50940BC-5F4B-4692-A6DD-762DC5D5770D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4402451"/>
            <a:ext cx="5075592" cy="25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1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3CAFE-13B3-4DBA-A8A0-1FA5DAD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CDB2E9F-CCA9-4DA0-A94E-55950B304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89" y="-20561"/>
            <a:ext cx="7774442" cy="6878561"/>
          </a:xfrm>
        </p:spPr>
      </p:pic>
    </p:spTree>
    <p:extLst>
      <p:ext uri="{BB962C8B-B14F-4D97-AF65-F5344CB8AC3E}">
        <p14:creationId xmlns:p14="http://schemas.microsoft.com/office/powerpoint/2010/main" val="2889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482AB9D-4DDB-4345-AA68-9262B625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8" y="609319"/>
            <a:ext cx="10964450" cy="6167502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515F080B-3A7E-43C7-BD3D-99D01D78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10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556</Words>
  <Application>Microsoft Office PowerPoint</Application>
  <PresentationFormat>Panorámica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Franklin Gothic Book</vt:lpstr>
      <vt:lpstr>Franklin Gothic Demi</vt:lpstr>
      <vt:lpstr>Wingdings 2</vt:lpstr>
      <vt:lpstr>DividendVTI</vt:lpstr>
      <vt:lpstr>Search Engine Optimization</vt:lpstr>
      <vt:lpstr>INDICE</vt:lpstr>
      <vt:lpstr>Wpo y seguridad</vt:lpstr>
      <vt:lpstr>wpo Hosting y servidores</vt:lpstr>
      <vt:lpstr>MEJORES HOSTINGS</vt:lpstr>
      <vt:lpstr>GZIP, CACHE Y SSL</vt:lpstr>
      <vt:lpstr>Estructura web</vt:lpstr>
      <vt:lpstr>Ejemplo</vt:lpstr>
      <vt:lpstr>Presentación de PowerPoint</vt:lpstr>
      <vt:lpstr>Ejemplos</vt:lpstr>
      <vt:lpstr>Kiss</vt:lpstr>
      <vt:lpstr>SEO</vt:lpstr>
      <vt:lpstr>Palabras claves</vt:lpstr>
      <vt:lpstr>¿es el rey el contenido?</vt:lpstr>
      <vt:lpstr>Tipos de seo.</vt:lpstr>
      <vt:lpstr>White hat</vt:lpstr>
      <vt:lpstr>Black HAT SEO</vt:lpstr>
      <vt:lpstr>LA MAGIA DEL BLACK HAT</vt:lpstr>
      <vt:lpstr>SEO ES:</vt:lpstr>
      <vt:lpstr>Presentación de PowerPoint</vt:lpstr>
      <vt:lpstr>Consejos de seo</vt:lpstr>
      <vt:lpstr>Herramientas gratuitas para seo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</dc:title>
  <dc:creator>Javier HM</dc:creator>
  <cp:lastModifiedBy>Javier HM</cp:lastModifiedBy>
  <cp:revision>22</cp:revision>
  <dcterms:created xsi:type="dcterms:W3CDTF">2020-05-25T10:34:35Z</dcterms:created>
  <dcterms:modified xsi:type="dcterms:W3CDTF">2020-05-26T07:35:18Z</dcterms:modified>
</cp:coreProperties>
</file>